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4630400" cy="8229600"/>
  <p:notesSz cx="8229600" cy="14630400"/>
  <p:embeddedFontLst>
    <p:embeddedFont>
      <p:font typeface="Overpass" pitchFamily="34" charset="0"/>
      <p:bold r:id="rId20"/>
    </p:embeddedFont>
    <p:embeddedFont>
      <p:font typeface="Overpass" pitchFamily="34" charset="-122"/>
      <p:bold r:id="rId21"/>
    </p:embeddedFont>
    <p:embeddedFont>
      <p:font typeface="Overpass" pitchFamily="34" charset="-120"/>
      <p:bold r:id="rId22"/>
    </p:embeddedFont>
    <p:embeddedFont>
      <p:font typeface="Calibri" panose="020F0502020204030204" charset="0"/>
      <p:regular r:id="rId23"/>
      <p:bold r:id="rId24"/>
      <p:italic r:id="rId25"/>
      <p:boldItalic r:id="rId2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hyperlink" Target="https://github.com/TurgudValiyev/Managing-Late-Delivery-Risks&#13;" TargetMode="Externa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565" y="1151890"/>
            <a:ext cx="7468870" cy="2962275"/>
          </a:xfrm>
          <a:prstGeom prst="rect">
            <a:avLst/>
          </a:prstGeom>
          <a:noFill/>
        </p:spPr>
        <p:txBody>
          <a:bodyPr wrap="square" lIns="0" tIns="0" rIns="0" bIns="0" rtlCol="0" anchor="t"/>
          <a:lstStyle/>
          <a:p>
            <a:pPr marL="0" indent="0" algn="ctr">
              <a:lnSpc>
                <a:spcPts val="5500"/>
              </a:lnSpc>
              <a:buNone/>
            </a:pPr>
            <a:r>
              <a:rPr lang="en-US" sz="4400" b="1" dirty="0">
                <a:solidFill>
                  <a:srgbClr val="FFFFFF"/>
                </a:solidFill>
                <a:latin typeface="Times New Roman" panose="02020603050405020304" charset="0"/>
                <a:ea typeface="Overpass Bold" pitchFamily="34" charset="-122"/>
                <a:cs typeface="Times New Roman" panose="02020603050405020304" charset="0"/>
              </a:rPr>
              <a:t>Improving Delivery Performance and Customer Satisfaction: Managing Late Delivery Risks </a:t>
            </a:r>
            <a:endParaRPr lang="en-US" sz="4400" dirty="0">
              <a:latin typeface="Times New Roman" panose="02020603050405020304" charset="0"/>
              <a:cs typeface="Times New Roman" panose="02020603050405020304" charset="0"/>
            </a:endParaRPr>
          </a:p>
        </p:txBody>
      </p:sp>
      <p:sp>
        <p:nvSpPr>
          <p:cNvPr id="4" name="Text 1"/>
          <p:cNvSpPr/>
          <p:nvPr/>
        </p:nvSpPr>
        <p:spPr>
          <a:xfrm>
            <a:off x="845185" y="6280150"/>
            <a:ext cx="7468870" cy="1413510"/>
          </a:xfrm>
          <a:prstGeom prst="rect">
            <a:avLst/>
          </a:prstGeom>
          <a:noFill/>
        </p:spPr>
        <p:txBody>
          <a:bodyPr wrap="none" lIns="0" tIns="0" rIns="0" bIns="0" rtlCol="0" anchor="t"/>
          <a:lstStyle/>
          <a:p>
            <a:pPr marL="0" indent="0" algn="l">
              <a:lnSpc>
                <a:spcPts val="3000"/>
              </a:lnSpc>
              <a:buNone/>
            </a:pPr>
            <a:r>
              <a:rPr lang="en-US" dirty="0">
                <a:solidFill>
                  <a:srgbClr val="E5E0DF"/>
                </a:solidFill>
                <a:latin typeface="Overpass" pitchFamily="34" charset="0"/>
                <a:ea typeface="Overpass" pitchFamily="34" charset="-122"/>
                <a:cs typeface="Overpass" pitchFamily="34" charset="-120"/>
              </a:rPr>
              <a:t>Presented by </a:t>
            </a:r>
            <a:r>
              <a:rPr lang="en-US" i="1" dirty="0">
                <a:solidFill>
                  <a:srgbClr val="E5E0DF"/>
                </a:solidFill>
                <a:latin typeface="Overpass" pitchFamily="34" charset="0"/>
                <a:ea typeface="Overpass" pitchFamily="34" charset="-122"/>
                <a:cs typeface="Overpass" pitchFamily="34" charset="-120"/>
              </a:rPr>
              <a:t>Turgud Valiyev (466760)</a:t>
            </a:r>
            <a:endParaRPr lang="en-US"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dirty="0">
                <a:solidFill>
                  <a:srgbClr val="E5E0DF"/>
                </a:solidFill>
                <a:latin typeface="Overpass" pitchFamily="34" charset="0"/>
                <a:ea typeface="Overpass" pitchFamily="34" charset="-122"/>
                <a:cs typeface="Overpass" pitchFamily="34" charset="-120"/>
              </a:rPr>
              <a:t>Data Consulting Class Project</a:t>
            </a:r>
            <a:endParaRPr lang="en-US" dirty="0">
              <a:solidFill>
                <a:srgbClr val="E5E0DF"/>
              </a:solidFill>
              <a:latin typeface="Overpass" pitchFamily="34" charset="0"/>
              <a:ea typeface="Overpass" pitchFamily="34" charset="-122"/>
              <a:cs typeface="Overpass" pitchFamily="34" charset="-120"/>
            </a:endParaRPr>
          </a:p>
          <a:p>
            <a:pPr marL="0" indent="0" algn="l">
              <a:lnSpc>
                <a:spcPts val="3000"/>
              </a:lnSpc>
              <a:buNone/>
            </a:pPr>
            <a:r>
              <a:rPr lang="en-US" dirty="0">
                <a:solidFill>
                  <a:srgbClr val="E5E0DF"/>
                </a:solidFill>
                <a:latin typeface="Overpass" pitchFamily="34" charset="0"/>
                <a:ea typeface="Overpass" pitchFamily="34" charset="-122"/>
                <a:cs typeface="Overpass" pitchFamily="34" charset="-120"/>
                <a:hlinkClick r:id="rId2" tooltip="" action="ppaction://hlinkfile"/>
              </a:rPr>
              <a:t>GitHub Repository</a:t>
            </a:r>
            <a:endParaRPr lang="en-US" dirty="0">
              <a:solidFill>
                <a:srgbClr val="E5E0DF"/>
              </a:solidFill>
              <a:latin typeface="Overpass" pitchFamily="34" charset="0"/>
              <a:ea typeface="Overpass" pitchFamily="34" charset="-122"/>
              <a:cs typeface="Overpass" pitchFamily="34" charset="-120"/>
            </a:endParaRPr>
          </a:p>
        </p:txBody>
      </p:sp>
      <p:sp>
        <p:nvSpPr>
          <p:cNvPr id="5" name="Text 2"/>
          <p:cNvSpPr/>
          <p:nvPr/>
        </p:nvSpPr>
        <p:spPr>
          <a:xfrm>
            <a:off x="845185" y="4370705"/>
            <a:ext cx="7468870" cy="892810"/>
          </a:xfrm>
          <a:prstGeom prst="rect">
            <a:avLst/>
          </a:prstGeom>
          <a:noFill/>
        </p:spPr>
        <p:txBody>
          <a:bodyPr wrap="square" lIns="0" tIns="0" rIns="0" bIns="0" rtlCol="0" anchor="t"/>
          <a:lstStyle/>
          <a:p>
            <a:pPr marL="0" indent="0" algn="just">
              <a:lnSpc>
                <a:spcPts val="3000"/>
              </a:lnSpc>
              <a:buNone/>
            </a:pPr>
            <a:r>
              <a:rPr lang="en-US" sz="1850" dirty="0">
                <a:solidFill>
                  <a:srgbClr val="E5E0DF"/>
                </a:solidFill>
                <a:latin typeface="Overpass" pitchFamily="34" charset="0"/>
                <a:ea typeface="Overpass" pitchFamily="34" charset="-122"/>
                <a:cs typeface="Overpass" pitchFamily="34" charset="-120"/>
              </a:rPr>
              <a:t>Explore advanced analytics to curb late deliveries and boost customer trust.</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37565" y="514985"/>
            <a:ext cx="12757785" cy="1407795"/>
          </a:xfrm>
          <a:prstGeom prst="rect">
            <a:avLst/>
          </a:prstGeom>
          <a:noFill/>
        </p:spPr>
        <p:txBody>
          <a:bodyPr wrap="square" lIns="0" tIns="0" rIns="0" bIns="0" rtlCol="0" anchor="t"/>
          <a:lstStyle/>
          <a:p>
            <a:pPr marL="0" indent="0" algn="ctr">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Key Drivers of Late Delivery Prediction</a:t>
            </a:r>
            <a:endParaRPr lang="en-US" sz="4400" dirty="0"/>
          </a:p>
        </p:txBody>
      </p:sp>
      <p:pic>
        <p:nvPicPr>
          <p:cNvPr id="6" name="Content Placeholder 3"/>
          <p:cNvPicPr>
            <a:picLocks noChangeAspect="1"/>
          </p:cNvPicPr>
          <p:nvPr/>
        </p:nvPicPr>
        <p:blipFill>
          <a:blip r:embed="rId1"/>
          <a:stretch>
            <a:fillRect/>
          </a:stretch>
        </p:blipFill>
        <p:spPr>
          <a:xfrm>
            <a:off x="838200" y="1561465"/>
            <a:ext cx="12943205" cy="6167120"/>
          </a:xfrm>
          <a:prstGeom prst="rect">
            <a:avLst/>
          </a:prstGeom>
        </p:spPr>
      </p:pic>
      <p:sp>
        <p:nvSpPr>
          <p:cNvPr id="7" name="Text Box 6"/>
          <p:cNvSpPr txBox="1"/>
          <p:nvPr/>
        </p:nvSpPr>
        <p:spPr>
          <a:xfrm>
            <a:off x="8548370" y="2226945"/>
            <a:ext cx="4791075" cy="1402715"/>
          </a:xfrm>
          <a:prstGeom prst="rect">
            <a:avLst/>
          </a:prstGeom>
        </p:spPr>
        <p:txBody>
          <a:bodyPr>
            <a:noAutofit/>
          </a:bodyPr>
          <a:p>
            <a:pPr algn="just"/>
            <a:r>
              <a:rPr lang="en-US" altLang="zh-CN" sz="1600" b="1"/>
              <a:t>The Random Forest model identifies Shipping Mode, Latitude, and Longitude as the top predictors of late delivery risk, highlighting that logistics and geographic location play a more critical role in delays than customer or product-related attributes.</a:t>
            </a:r>
            <a:endParaRPr lang="en-US" altLang="zh-CN" sz="1600"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77190" y="2229485"/>
            <a:ext cx="6411595" cy="5090160"/>
          </a:xfrm>
          <a:prstGeom prst="rect">
            <a:avLst/>
          </a:prstGeom>
        </p:spPr>
        <p:txBody>
          <a:bodyPr wrap="square">
            <a:noAutofit/>
          </a:bodyPr>
          <a:p>
            <a:pPr algn="just"/>
            <a:r>
              <a:rPr lang="en-US" altLang="zh-CN">
                <a:solidFill>
                  <a:schemeClr val="bg1"/>
                </a:solidFill>
              </a:rPr>
              <a:t> </a:t>
            </a:r>
            <a:endParaRPr lang="en-US" altLang="zh-CN">
              <a:solidFill>
                <a:schemeClr val="bg1"/>
              </a:solidFill>
            </a:endParaRPr>
          </a:p>
          <a:p>
            <a:pPr algn="just"/>
            <a:r>
              <a:rPr lang="en-US" altLang="zh-CN" sz="2000">
                <a:solidFill>
                  <a:schemeClr val="bg1"/>
                </a:solidFill>
              </a:rPr>
              <a:t>Model Performance</a:t>
            </a:r>
            <a:endParaRPr lang="en-US" altLang="zh-CN" sz="2000">
              <a:solidFill>
                <a:schemeClr val="bg1"/>
              </a:solidFill>
            </a:endParaRPr>
          </a:p>
          <a:p>
            <a:pPr algn="just"/>
            <a:endParaRPr lang="en-US" altLang="zh-CN">
              <a:solidFill>
                <a:schemeClr val="bg1"/>
              </a:solidFill>
            </a:endParaRPr>
          </a:p>
          <a:p>
            <a:pPr marL="742950" lvl="1" indent="-285750" algn="just">
              <a:buFont typeface="Arial" panose="020B0604020202020204" pitchFamily="34" charset="0"/>
              <a:buChar char="•"/>
            </a:pPr>
            <a:r>
              <a:rPr lang="en-US" altLang="zh-CN">
                <a:solidFill>
                  <a:schemeClr val="bg1"/>
                </a:solidFill>
              </a:rPr>
              <a:t>The </a:t>
            </a:r>
            <a:r>
              <a:rPr lang="en-US" altLang="zh-CN" b="1">
                <a:solidFill>
                  <a:schemeClr val="bg1"/>
                </a:solidFill>
              </a:rPr>
              <a:t>Random Forest</a:t>
            </a:r>
            <a:r>
              <a:rPr lang="en-US" altLang="zh-CN">
                <a:solidFill>
                  <a:schemeClr val="bg1"/>
                </a:solidFill>
              </a:rPr>
              <a:t> model achieved a </a:t>
            </a:r>
            <a:r>
              <a:rPr lang="en-US" altLang="zh-CN" b="1">
                <a:solidFill>
                  <a:schemeClr val="bg1"/>
                </a:solidFill>
              </a:rPr>
              <a:t>75%</a:t>
            </a:r>
            <a:r>
              <a:rPr lang="en-US" altLang="zh-CN">
                <a:solidFill>
                  <a:schemeClr val="bg1"/>
                </a:solidFill>
              </a:rPr>
              <a:t> balanced accuracy on unseen (validation) data, making it the most effective predictor of late delivery risk.</a:t>
            </a:r>
            <a:endParaRPr lang="en-US" altLang="zh-CN">
              <a:solidFill>
                <a:schemeClr val="bg1"/>
              </a:solidFill>
            </a:endParaRPr>
          </a:p>
          <a:p>
            <a:pPr marL="742950" lvl="1" indent="-285750" algn="just">
              <a:buFont typeface="Arial" panose="020B0604020202020204" pitchFamily="34" charset="0"/>
              <a:buChar char="•"/>
            </a:pPr>
            <a:endParaRPr lang="en-US" altLang="zh-CN">
              <a:solidFill>
                <a:schemeClr val="bg1"/>
              </a:solidFill>
            </a:endParaRPr>
          </a:p>
          <a:p>
            <a:pPr lvl="1" indent="0" algn="just">
              <a:buFont typeface="Arial" panose="020B0604020202020204" pitchFamily="34" charset="0"/>
              <a:buNone/>
            </a:pPr>
            <a:endParaRPr lang="en-US" altLang="zh-CN">
              <a:solidFill>
                <a:schemeClr val="bg1"/>
              </a:solidFill>
            </a:endParaRPr>
          </a:p>
          <a:p>
            <a:pPr algn="just"/>
            <a:endParaRPr lang="en-US" altLang="zh-CN">
              <a:solidFill>
                <a:schemeClr val="bg1"/>
              </a:solidFill>
            </a:endParaRPr>
          </a:p>
          <a:p>
            <a:pPr algn="just"/>
            <a:r>
              <a:rPr lang="en-US" altLang="zh-CN">
                <a:solidFill>
                  <a:schemeClr val="bg1"/>
                </a:solidFill>
              </a:rPr>
              <a:t> </a:t>
            </a:r>
            <a:endParaRPr lang="en-US" altLang="zh-CN">
              <a:solidFill>
                <a:schemeClr val="bg1"/>
              </a:solidFill>
            </a:endParaRPr>
          </a:p>
          <a:p>
            <a:pPr algn="just"/>
            <a:r>
              <a:rPr lang="en-US" altLang="zh-CN" sz="2000">
                <a:solidFill>
                  <a:schemeClr val="bg1"/>
                </a:solidFill>
              </a:rPr>
              <a:t>Modeling Insight</a:t>
            </a:r>
            <a:endParaRPr lang="en-US" altLang="zh-CN" sz="2000">
              <a:solidFill>
                <a:schemeClr val="bg1"/>
              </a:solidFill>
            </a:endParaRPr>
          </a:p>
          <a:p>
            <a:pPr algn="just"/>
            <a:endParaRPr lang="en-US" altLang="zh-CN" sz="2000">
              <a:solidFill>
                <a:schemeClr val="bg1"/>
              </a:solidFill>
            </a:endParaRPr>
          </a:p>
          <a:p>
            <a:pPr marL="742950" lvl="1" indent="-285750" algn="just">
              <a:buFont typeface="Arial" panose="020B0604020202020204" pitchFamily="34" charset="0"/>
              <a:buChar char="•"/>
            </a:pPr>
            <a:r>
              <a:rPr lang="en-US" altLang="zh-CN">
                <a:solidFill>
                  <a:schemeClr val="bg1"/>
                </a:solidFill>
              </a:rPr>
              <a:t>Non-linear machine learning models (e.g., Random Forest, LightGBM, XGBoost) consistently outperformed linear models, confirming the complexity of delivery delay patterns.</a:t>
            </a:r>
            <a:endParaRPr lang="en-US" altLang="zh-CN">
              <a:solidFill>
                <a:schemeClr val="bg1"/>
              </a:solidFill>
            </a:endParaRPr>
          </a:p>
          <a:p>
            <a:pPr algn="just"/>
            <a:endParaRPr lang="en-US" altLang="zh-CN">
              <a:solidFill>
                <a:schemeClr val="bg1"/>
              </a:solidFill>
            </a:endParaRPr>
          </a:p>
          <a:p>
            <a:pPr algn="just"/>
            <a:endParaRPr lang="en-US" altLang="zh-CN">
              <a:solidFill>
                <a:schemeClr val="bg1"/>
              </a:solidFill>
            </a:endParaRPr>
          </a:p>
        </p:txBody>
      </p:sp>
      <p:sp>
        <p:nvSpPr>
          <p:cNvPr id="3" name="Rectangles 2"/>
          <p:cNvSpPr/>
          <p:nvPr/>
        </p:nvSpPr>
        <p:spPr>
          <a:xfrm>
            <a:off x="1330325" y="659765"/>
            <a:ext cx="11969115" cy="1075690"/>
          </a:xfrm>
          <a:prstGeom prst="rect">
            <a:avLst/>
          </a:prstGeom>
          <a:noFill/>
        </p:spPr>
        <p:txBody>
          <a:bodyPr wrap="square" lIns="0" tIns="0" rIns="0" bIns="0" rtlCol="0" anchor="t">
            <a:noAutofit/>
          </a:bodyPr>
          <a:lstStyle/>
          <a:p>
            <a:pPr lvl="0" algn="ctr">
              <a:lnSpc>
                <a:spcPts val="5500"/>
              </a:lnSpc>
              <a:buClrTx/>
              <a:buSzTx/>
              <a:buFontTx/>
            </a:pPr>
            <a:r>
              <a:rPr lang="en-US" sz="4400" b="1" dirty="0">
                <a:solidFill>
                  <a:srgbClr val="FFFFFF"/>
                </a:solidFill>
                <a:latin typeface="Overpass Bold" pitchFamily="34" charset="0"/>
                <a:ea typeface="Overpass Bold" pitchFamily="34" charset="-122"/>
                <a:cs typeface="Overpass Bold" pitchFamily="34" charset="-120"/>
                <a:sym typeface="+mn-ea"/>
              </a:rPr>
              <a:t>Forecasting Model for Late Delivery Risk</a:t>
            </a:r>
            <a:endParaRPr lang="en-US" sz="4400" b="1" dirty="0">
              <a:solidFill>
                <a:srgbClr val="FFFFFF"/>
              </a:solidFill>
              <a:latin typeface="Overpass Bold" pitchFamily="34" charset="0"/>
              <a:ea typeface="Overpass Bold" pitchFamily="34" charset="-122"/>
              <a:cs typeface="Overpass Bold" pitchFamily="34" charset="-120"/>
              <a:sym typeface="+mn-ea"/>
            </a:endParaRPr>
          </a:p>
        </p:txBody>
      </p:sp>
      <p:pic>
        <p:nvPicPr>
          <p:cNvPr id="5" name="Picture 4"/>
          <p:cNvPicPr/>
          <p:nvPr/>
        </p:nvPicPr>
        <p:blipFill>
          <a:blip r:embed="rId1"/>
          <a:stretch>
            <a:fillRect/>
          </a:stretch>
        </p:blipFill>
        <p:spPr>
          <a:xfrm>
            <a:off x="7185660" y="2566670"/>
            <a:ext cx="6856730" cy="44729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756285" y="1837055"/>
            <a:ext cx="12444730" cy="5577205"/>
          </a:xfrm>
          <a:prstGeom prst="rect">
            <a:avLst/>
          </a:prstGeom>
        </p:spPr>
        <p:txBody>
          <a:bodyPr wrap="square">
            <a:noAutofit/>
          </a:bodyPr>
          <a:p>
            <a:pPr marL="342900" indent="-342900" algn="just" fontAlgn="auto">
              <a:lnSpc>
                <a:spcPct val="150000"/>
              </a:lnSpc>
              <a:spcBef>
                <a:spcPts val="0"/>
              </a:spcBef>
              <a:spcAft>
                <a:spcPts val="3000"/>
              </a:spcAft>
              <a:buAutoNum type="arabicPeriod"/>
            </a:pPr>
            <a:r>
              <a:rPr lang="en-US" altLang="zh-CN" sz="2000">
                <a:solidFill>
                  <a:schemeClr val="bg1"/>
                </a:solidFill>
              </a:rPr>
              <a:t>Over 55% of deliveries were at risk of delay, with Caguas and specific product categories showing the highest risks.</a:t>
            </a:r>
            <a:endParaRPr lang="en-US" altLang="zh-CN" sz="2000">
              <a:solidFill>
                <a:schemeClr val="bg1"/>
              </a:solidFill>
            </a:endParaRPr>
          </a:p>
          <a:p>
            <a:pPr marL="342900" indent="-342900" algn="just" fontAlgn="auto">
              <a:lnSpc>
                <a:spcPct val="150000"/>
              </a:lnSpc>
              <a:spcBef>
                <a:spcPts val="0"/>
              </a:spcBef>
              <a:spcAft>
                <a:spcPts val="3000"/>
              </a:spcAft>
              <a:buAutoNum type="arabicPeriod"/>
            </a:pPr>
            <a:r>
              <a:rPr lang="en-US" altLang="zh-CN" sz="2000">
                <a:solidFill>
                  <a:schemeClr val="bg1"/>
                </a:solidFill>
              </a:rPr>
              <a:t>Products most affected include Cleats, Men’s Footwear, and Women’s Apparel.</a:t>
            </a:r>
            <a:endParaRPr lang="en-US" altLang="zh-CN" sz="2000">
              <a:solidFill>
                <a:schemeClr val="bg1"/>
              </a:solidFill>
            </a:endParaRPr>
          </a:p>
          <a:p>
            <a:pPr marL="342900" indent="-342900" algn="just" fontAlgn="auto">
              <a:lnSpc>
                <a:spcPct val="150000"/>
              </a:lnSpc>
              <a:spcBef>
                <a:spcPts val="0"/>
              </a:spcBef>
              <a:spcAft>
                <a:spcPts val="3000"/>
              </a:spcAft>
              <a:buAutoNum type="arabicPeriod"/>
            </a:pPr>
            <a:r>
              <a:rPr lang="en-US" altLang="zh-CN" sz="2000">
                <a:solidFill>
                  <a:schemeClr val="bg1"/>
                </a:solidFill>
              </a:rPr>
              <a:t>Delays are strongly linked to shipping duration, mode, and geographic location.</a:t>
            </a:r>
            <a:endParaRPr lang="en-US" altLang="zh-CN" sz="2000">
              <a:solidFill>
                <a:schemeClr val="bg1"/>
              </a:solidFill>
            </a:endParaRPr>
          </a:p>
          <a:p>
            <a:pPr marL="342900" indent="-342900" algn="just" fontAlgn="auto">
              <a:lnSpc>
                <a:spcPct val="150000"/>
              </a:lnSpc>
              <a:spcBef>
                <a:spcPts val="0"/>
              </a:spcBef>
              <a:spcAft>
                <a:spcPts val="3000"/>
              </a:spcAft>
              <a:buAutoNum type="arabicPeriod"/>
            </a:pPr>
            <a:r>
              <a:rPr lang="en-US" altLang="zh-CN" sz="2000">
                <a:solidFill>
                  <a:schemeClr val="bg1"/>
                </a:solidFill>
              </a:rPr>
              <a:t>These insights highlight key logistics and operational inefficiencies.</a:t>
            </a:r>
            <a:endParaRPr lang="en-US" altLang="zh-CN" sz="2000">
              <a:solidFill>
                <a:schemeClr val="bg1"/>
              </a:solidFill>
            </a:endParaRPr>
          </a:p>
          <a:p>
            <a:pPr marL="342900" indent="-342900" algn="just" fontAlgn="auto">
              <a:lnSpc>
                <a:spcPct val="150000"/>
              </a:lnSpc>
              <a:spcBef>
                <a:spcPts val="0"/>
              </a:spcBef>
              <a:spcAft>
                <a:spcPts val="3000"/>
              </a:spcAft>
              <a:buAutoNum type="arabicPeriod"/>
            </a:pPr>
            <a:r>
              <a:rPr lang="en-US" altLang="zh-CN" sz="2000">
                <a:solidFill>
                  <a:schemeClr val="bg1"/>
                </a:solidFill>
              </a:rPr>
              <a:t>The Random Forest model, with 75% accuracy on unseen data, proves effective for forecasting late deliveries.</a:t>
            </a:r>
            <a:endParaRPr lang="en-US" altLang="zh-CN" sz="2000">
              <a:solidFill>
                <a:schemeClr val="bg1"/>
              </a:solidFill>
            </a:endParaRPr>
          </a:p>
          <a:p>
            <a:pPr algn="just"/>
            <a:endParaRPr lang="en-US" altLang="zh-CN" sz="1600">
              <a:solidFill>
                <a:schemeClr val="bg1"/>
              </a:solidFill>
            </a:endParaRPr>
          </a:p>
          <a:p>
            <a:pPr algn="just"/>
            <a:endParaRPr lang="en-US" altLang="zh-CN" sz="1600">
              <a:solidFill>
                <a:schemeClr val="bg1"/>
              </a:solidFill>
            </a:endParaRPr>
          </a:p>
          <a:p>
            <a:pPr algn="just"/>
            <a:endParaRPr lang="en-US" altLang="zh-CN" sz="1600">
              <a:solidFill>
                <a:schemeClr val="bg1"/>
              </a:solidFill>
            </a:endParaRPr>
          </a:p>
          <a:p>
            <a:pPr marL="342900" indent="-342900" algn="just">
              <a:buFont typeface="Wingdings" panose="05000000000000000000" charset="0"/>
              <a:buChar char="Ø"/>
            </a:pPr>
            <a:r>
              <a:rPr lang="en-US" altLang="zh-CN" sz="2000">
                <a:solidFill>
                  <a:schemeClr val="bg1"/>
                </a:solidFill>
              </a:rPr>
              <a:t>Combining EDA and predictive modeling offers a powerful tool to reduce risks, boost efficiency, and increase profits.</a:t>
            </a:r>
            <a:endParaRPr lang="en-US" altLang="zh-CN" sz="2000">
              <a:solidFill>
                <a:schemeClr val="bg1"/>
              </a:solidFill>
            </a:endParaRPr>
          </a:p>
        </p:txBody>
      </p:sp>
      <p:sp>
        <p:nvSpPr>
          <p:cNvPr id="3" name="Rectangles 2"/>
          <p:cNvSpPr/>
          <p:nvPr/>
        </p:nvSpPr>
        <p:spPr>
          <a:xfrm>
            <a:off x="4439285" y="694055"/>
            <a:ext cx="5080000" cy="774700"/>
          </a:xfrm>
          <a:prstGeom prst="rect">
            <a:avLst/>
          </a:prstGeom>
          <a:noFill/>
        </p:spPr>
        <p:txBody>
          <a:bodyPr wrap="square" lIns="0" tIns="0" rIns="0" bIns="0" rtlCol="0" anchor="t">
            <a:noAutofit/>
          </a:bodyPr>
          <a:lstStyle/>
          <a:p>
            <a:pPr lvl="0" algn="ctr">
              <a:lnSpc>
                <a:spcPts val="5500"/>
              </a:lnSpc>
              <a:buClrTx/>
              <a:buSzTx/>
              <a:buFontTx/>
            </a:pPr>
            <a:r>
              <a:rPr lang="en-US" sz="4400" b="1" dirty="0">
                <a:solidFill>
                  <a:srgbClr val="FFFFFF"/>
                </a:solidFill>
                <a:latin typeface="Overpass Bold" pitchFamily="34" charset="0"/>
                <a:ea typeface="Overpass Bold" pitchFamily="34" charset="-122"/>
                <a:cs typeface="Overpass Bold" pitchFamily="34" charset="-120"/>
                <a:sym typeface="+mn-ea"/>
              </a:rPr>
              <a:t>Conclusion</a:t>
            </a:r>
            <a:endParaRPr lang="en-US" sz="4400" b="1" dirty="0">
              <a:solidFill>
                <a:srgbClr val="FFFFFF"/>
              </a:solidFill>
              <a:latin typeface="Overpass Bold" pitchFamily="34" charset="0"/>
              <a:ea typeface="Overpass Bold" pitchFamily="34" charset="-122"/>
              <a:cs typeface="Overpass Bold" pitchFamily="34" charset="-12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Rectangles 2"/>
          <p:cNvSpPr/>
          <p:nvPr/>
        </p:nvSpPr>
        <p:spPr>
          <a:xfrm>
            <a:off x="1811655" y="2871470"/>
            <a:ext cx="10681970" cy="1957070"/>
          </a:xfrm>
          <a:prstGeom prst="rect">
            <a:avLst/>
          </a:prstGeom>
          <a:noFill/>
        </p:spPr>
        <p:txBody>
          <a:bodyPr wrap="square" lIns="0" tIns="0" rIns="0" bIns="0" rtlCol="0" anchor="t">
            <a:noAutofit/>
          </a:bodyPr>
          <a:p>
            <a:pPr lvl="0" algn="ctr">
              <a:lnSpc>
                <a:spcPts val="5500"/>
              </a:lnSpc>
              <a:buClrTx/>
              <a:buSzTx/>
              <a:buFontTx/>
            </a:pPr>
            <a:r>
              <a:rPr lang="en-US" sz="4400" b="1" dirty="0">
                <a:solidFill>
                  <a:srgbClr val="FFFFFF"/>
                </a:solidFill>
                <a:latin typeface="Overpass Bold" pitchFamily="34" charset="0"/>
                <a:ea typeface="Overpass Bold" pitchFamily="34" charset="-122"/>
                <a:cs typeface="Overpass Bold" pitchFamily="34" charset="-120"/>
                <a:sym typeface="+mn-ea"/>
              </a:rPr>
              <a:t>THANK YOU FOR YOUR ATTENTION !!!</a:t>
            </a:r>
            <a:endParaRPr lang="en-US" sz="4400" b="1" dirty="0">
              <a:solidFill>
                <a:srgbClr val="FFFFFF"/>
              </a:solidFill>
              <a:latin typeface="Overpass Bold" pitchFamily="34" charset="0"/>
              <a:ea typeface="Overpass Bold" pitchFamily="34" charset="-122"/>
              <a:cs typeface="Overpass Bold" pitchFamily="34" charset="-12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624489"/>
            <a:ext cx="5861804" cy="704017"/>
          </a:xfrm>
          <a:prstGeom prst="rect">
            <a:avLst/>
          </a:prstGeom>
          <a:noFill/>
        </p:spPr>
        <p:txBody>
          <a:bodyPr wrap="non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What is Late Delivery?</a:t>
            </a:r>
            <a:endParaRPr lang="en-US" sz="4400" dirty="0"/>
          </a:p>
        </p:txBody>
      </p:sp>
      <p:sp>
        <p:nvSpPr>
          <p:cNvPr id="4" name="Shape 1"/>
          <p:cNvSpPr/>
          <p:nvPr/>
        </p:nvSpPr>
        <p:spPr>
          <a:xfrm>
            <a:off x="6324124" y="2687479"/>
            <a:ext cx="7468553" cy="1372433"/>
          </a:xfrm>
          <a:prstGeom prst="roundRect">
            <a:avLst>
              <a:gd name="adj" fmla="val 7326"/>
            </a:avLst>
          </a:prstGeom>
          <a:solidFill>
            <a:schemeClr val="accent6">
              <a:lumMod val="50000"/>
            </a:schemeClr>
          </a:solidFill>
          <a:ln w="7620">
            <a:solidFill>
              <a:srgbClr val="971B55"/>
            </a:solidFill>
            <a:prstDash val="solid"/>
          </a:ln>
        </p:spPr>
      </p:sp>
      <p:sp>
        <p:nvSpPr>
          <p:cNvPr id="5" name="Text 2"/>
          <p:cNvSpPr/>
          <p:nvPr/>
        </p:nvSpPr>
        <p:spPr>
          <a:xfrm>
            <a:off x="6571059" y="2934414"/>
            <a:ext cx="2816185"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Definition</a:t>
            </a:r>
            <a:endParaRPr lang="en-US" sz="2200" dirty="0"/>
          </a:p>
        </p:txBody>
      </p:sp>
      <p:sp>
        <p:nvSpPr>
          <p:cNvPr id="6" name="Text 3"/>
          <p:cNvSpPr/>
          <p:nvPr/>
        </p:nvSpPr>
        <p:spPr>
          <a:xfrm>
            <a:off x="6571059" y="3429953"/>
            <a:ext cx="6974681" cy="383024"/>
          </a:xfrm>
          <a:prstGeom prst="rect">
            <a:avLst/>
          </a:prstGeom>
          <a:noFill/>
        </p:spPr>
        <p:txBody>
          <a:bodyPr wrap="none" lIns="0" tIns="0" rIns="0" bIns="0" rtlCol="0" anchor="t"/>
          <a:lstStyle/>
          <a:p>
            <a:pPr marL="0" indent="0" algn="l">
              <a:lnSpc>
                <a:spcPts val="3000"/>
              </a:lnSpc>
              <a:buNone/>
            </a:pPr>
            <a:r>
              <a:rPr lang="en-US" sz="1850" b="1" dirty="0">
                <a:solidFill>
                  <a:srgbClr val="E5E0DF"/>
                </a:solidFill>
                <a:latin typeface="Overpass" pitchFamily="34" charset="0"/>
                <a:ea typeface="Overpass" pitchFamily="34" charset="-122"/>
                <a:cs typeface="Overpass" pitchFamily="34" charset="-120"/>
              </a:rPr>
              <a:t>Delivery arriving after the scheduled or promised date.</a:t>
            </a:r>
            <a:endParaRPr lang="en-US" sz="1850" dirty="0"/>
          </a:p>
        </p:txBody>
      </p:sp>
      <p:sp>
        <p:nvSpPr>
          <p:cNvPr id="7" name="Shape 4"/>
          <p:cNvSpPr/>
          <p:nvPr/>
        </p:nvSpPr>
        <p:spPr>
          <a:xfrm>
            <a:off x="6324124" y="4299228"/>
            <a:ext cx="7468553" cy="2305883"/>
          </a:xfrm>
          <a:prstGeom prst="roundRect">
            <a:avLst>
              <a:gd name="adj" fmla="val 4360"/>
            </a:avLst>
          </a:prstGeom>
          <a:solidFill>
            <a:schemeClr val="accent6">
              <a:lumMod val="50000"/>
            </a:schemeClr>
          </a:solidFill>
          <a:ln w="7620">
            <a:solidFill>
              <a:srgbClr val="971B55"/>
            </a:solidFill>
            <a:prstDash val="solid"/>
          </a:ln>
        </p:spPr>
      </p:sp>
      <p:sp>
        <p:nvSpPr>
          <p:cNvPr id="8" name="Text 5"/>
          <p:cNvSpPr/>
          <p:nvPr/>
        </p:nvSpPr>
        <p:spPr>
          <a:xfrm>
            <a:off x="6571059" y="4546163"/>
            <a:ext cx="2816185"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Example Scenarios</a:t>
            </a:r>
            <a:endParaRPr lang="en-US" sz="2200" dirty="0"/>
          </a:p>
        </p:txBody>
      </p:sp>
      <p:sp>
        <p:nvSpPr>
          <p:cNvPr id="9" name="Text 6"/>
          <p:cNvSpPr/>
          <p:nvPr/>
        </p:nvSpPr>
        <p:spPr>
          <a:xfrm>
            <a:off x="6571059" y="5041702"/>
            <a:ext cx="6974681" cy="383024"/>
          </a:xfrm>
          <a:prstGeom prst="rect">
            <a:avLst/>
          </a:prstGeom>
          <a:noFill/>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Shipment dispatch delays</a:t>
            </a:r>
            <a:endParaRPr lang="en-US" sz="1850" dirty="0"/>
          </a:p>
        </p:txBody>
      </p:sp>
      <p:sp>
        <p:nvSpPr>
          <p:cNvPr id="10" name="Text 7"/>
          <p:cNvSpPr/>
          <p:nvPr/>
        </p:nvSpPr>
        <p:spPr>
          <a:xfrm>
            <a:off x="6571059" y="5508427"/>
            <a:ext cx="6974681" cy="383024"/>
          </a:xfrm>
          <a:prstGeom prst="rect">
            <a:avLst/>
          </a:prstGeom>
          <a:noFill/>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Last-mile delivery challenges</a:t>
            </a:r>
            <a:endParaRPr lang="en-US" sz="1850" dirty="0"/>
          </a:p>
        </p:txBody>
      </p:sp>
      <p:sp>
        <p:nvSpPr>
          <p:cNvPr id="11" name="Text 8"/>
          <p:cNvSpPr/>
          <p:nvPr/>
        </p:nvSpPr>
        <p:spPr>
          <a:xfrm>
            <a:off x="6571059" y="5975152"/>
            <a:ext cx="6974681" cy="383024"/>
          </a:xfrm>
          <a:prstGeom prst="rect">
            <a:avLst/>
          </a:prstGeom>
          <a:noFill/>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Inventory and logistics issues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10432" y="649367"/>
            <a:ext cx="7495937" cy="1384935"/>
          </a:xfrm>
          <a:prstGeom prst="rect">
            <a:avLst/>
          </a:prstGeom>
          <a:noFill/>
        </p:spPr>
        <p:txBody>
          <a:bodyPr wrap="square" lIns="0" tIns="0" rIns="0" bIns="0" rtlCol="0" anchor="t"/>
          <a:lstStyle/>
          <a:p>
            <a:pPr marL="0" indent="0" algn="l">
              <a:lnSpc>
                <a:spcPts val="5450"/>
              </a:lnSpc>
              <a:buNone/>
            </a:pPr>
            <a:r>
              <a:rPr lang="en-US" sz="4350" b="1" dirty="0">
                <a:solidFill>
                  <a:srgbClr val="FFFFFF"/>
                </a:solidFill>
                <a:latin typeface="Overpass Bold" pitchFamily="34" charset="0"/>
                <a:ea typeface="Overpass Bold" pitchFamily="34" charset="-122"/>
                <a:cs typeface="Overpass Bold" pitchFamily="34" charset="-120"/>
              </a:rPr>
              <a:t>Business Impact of Late Deliveries</a:t>
            </a:r>
            <a:endParaRPr lang="en-US" sz="4350" dirty="0"/>
          </a:p>
        </p:txBody>
      </p:sp>
      <p:sp>
        <p:nvSpPr>
          <p:cNvPr id="4" name="Shape 1"/>
          <p:cNvSpPr/>
          <p:nvPr/>
        </p:nvSpPr>
        <p:spPr>
          <a:xfrm>
            <a:off x="6310432" y="2387441"/>
            <a:ext cx="529709" cy="529709"/>
          </a:xfrm>
          <a:prstGeom prst="roundRect">
            <a:avLst>
              <a:gd name="adj" fmla="val 18669"/>
            </a:avLst>
          </a:prstGeom>
          <a:solidFill>
            <a:schemeClr val="accent6">
              <a:lumMod val="50000"/>
            </a:schemeClr>
          </a:solidFill>
          <a:ln w="7620">
            <a:solidFill>
              <a:srgbClr val="971B55"/>
            </a:solidFill>
            <a:prstDash val="solid"/>
          </a:ln>
        </p:spPr>
      </p:sp>
      <p:sp>
        <p:nvSpPr>
          <p:cNvPr id="5" name="Text 2"/>
          <p:cNvSpPr/>
          <p:nvPr/>
        </p:nvSpPr>
        <p:spPr>
          <a:xfrm>
            <a:off x="7075527" y="2468285"/>
            <a:ext cx="3232428" cy="346234"/>
          </a:xfrm>
          <a:prstGeom prst="rect">
            <a:avLst/>
          </a:prstGeom>
          <a:noFill/>
        </p:spPr>
        <p:txBody>
          <a:bodyPr wrap="none" lIns="0" tIns="0" rIns="0" bIns="0" rtlCol="0" anchor="t"/>
          <a:lstStyle/>
          <a:p>
            <a:pPr marL="0" indent="0" algn="l">
              <a:lnSpc>
                <a:spcPts val="2700"/>
              </a:lnSpc>
              <a:buNone/>
            </a:pPr>
            <a:r>
              <a:rPr lang="en-US" sz="2150" b="1" dirty="0">
                <a:solidFill>
                  <a:srgbClr val="E5E0DF"/>
                </a:solidFill>
                <a:latin typeface="Overpass Bold" pitchFamily="34" charset="0"/>
                <a:ea typeface="Overpass Bold" pitchFamily="34" charset="-122"/>
                <a:cs typeface="Overpass Bold" pitchFamily="34" charset="-120"/>
              </a:rPr>
              <a:t>Customer Dissatisfaction</a:t>
            </a:r>
            <a:endParaRPr lang="en-US" sz="2150" dirty="0"/>
          </a:p>
        </p:txBody>
      </p:sp>
      <p:sp>
        <p:nvSpPr>
          <p:cNvPr id="6" name="Text 3"/>
          <p:cNvSpPr/>
          <p:nvPr/>
        </p:nvSpPr>
        <p:spPr>
          <a:xfrm>
            <a:off x="7075527" y="2955727"/>
            <a:ext cx="6730841" cy="376714"/>
          </a:xfrm>
          <a:prstGeom prst="rect">
            <a:avLst/>
          </a:prstGeom>
          <a:noFill/>
        </p:spPr>
        <p:txBody>
          <a:bodyPr wrap="none" lIns="0" tIns="0" rIns="0" bIns="0" rtlCol="0" anchor="t"/>
          <a:lstStyle/>
          <a:p>
            <a:pPr marL="0" indent="0" algn="l">
              <a:lnSpc>
                <a:spcPts val="2950"/>
              </a:lnSpc>
              <a:buNone/>
            </a:pPr>
            <a:r>
              <a:rPr lang="en-US" sz="1850" dirty="0">
                <a:solidFill>
                  <a:srgbClr val="E5E0DF"/>
                </a:solidFill>
                <a:latin typeface="Overpass" pitchFamily="34" charset="0"/>
                <a:ea typeface="Overpass" pitchFamily="34" charset="-122"/>
                <a:cs typeface="Overpass" pitchFamily="34" charset="-120"/>
              </a:rPr>
              <a:t>Delays reduce customer trust and loyalty.</a:t>
            </a:r>
            <a:endParaRPr lang="en-US" sz="1850" dirty="0"/>
          </a:p>
        </p:txBody>
      </p:sp>
      <p:sp>
        <p:nvSpPr>
          <p:cNvPr id="7" name="Shape 4"/>
          <p:cNvSpPr/>
          <p:nvPr/>
        </p:nvSpPr>
        <p:spPr>
          <a:xfrm>
            <a:off x="6310432" y="3803333"/>
            <a:ext cx="529709" cy="529709"/>
          </a:xfrm>
          <a:prstGeom prst="roundRect">
            <a:avLst>
              <a:gd name="adj" fmla="val 18669"/>
            </a:avLst>
          </a:prstGeom>
          <a:solidFill>
            <a:schemeClr val="accent6">
              <a:lumMod val="50000"/>
            </a:schemeClr>
          </a:solidFill>
          <a:ln w="7620">
            <a:solidFill>
              <a:srgbClr val="971B55"/>
            </a:solidFill>
            <a:prstDash val="solid"/>
          </a:ln>
        </p:spPr>
      </p:sp>
      <p:sp>
        <p:nvSpPr>
          <p:cNvPr id="8" name="Text 5"/>
          <p:cNvSpPr/>
          <p:nvPr/>
        </p:nvSpPr>
        <p:spPr>
          <a:xfrm>
            <a:off x="7075527" y="3884176"/>
            <a:ext cx="3398639" cy="346234"/>
          </a:xfrm>
          <a:prstGeom prst="rect">
            <a:avLst/>
          </a:prstGeom>
          <a:noFill/>
        </p:spPr>
        <p:txBody>
          <a:bodyPr wrap="none" lIns="0" tIns="0" rIns="0" bIns="0" rtlCol="0" anchor="t"/>
          <a:lstStyle/>
          <a:p>
            <a:pPr marL="0" indent="0" algn="l">
              <a:lnSpc>
                <a:spcPts val="2700"/>
              </a:lnSpc>
              <a:buNone/>
            </a:pPr>
            <a:r>
              <a:rPr lang="en-US" sz="2150" b="1" dirty="0">
                <a:solidFill>
                  <a:srgbClr val="E5E0DF"/>
                </a:solidFill>
                <a:latin typeface="Overpass Bold" pitchFamily="34" charset="0"/>
                <a:ea typeface="Overpass Bold" pitchFamily="34" charset="-122"/>
                <a:cs typeface="Overpass Bold" pitchFamily="34" charset="-120"/>
              </a:rPr>
              <a:t>Negative Reviews &amp; Churn</a:t>
            </a:r>
            <a:endParaRPr lang="en-US" sz="2150" dirty="0"/>
          </a:p>
        </p:txBody>
      </p:sp>
      <p:sp>
        <p:nvSpPr>
          <p:cNvPr id="9" name="Text 6"/>
          <p:cNvSpPr/>
          <p:nvPr/>
        </p:nvSpPr>
        <p:spPr>
          <a:xfrm>
            <a:off x="7075527" y="4371618"/>
            <a:ext cx="6730841" cy="376714"/>
          </a:xfrm>
          <a:prstGeom prst="rect">
            <a:avLst/>
          </a:prstGeom>
          <a:noFill/>
        </p:spPr>
        <p:txBody>
          <a:bodyPr wrap="none" lIns="0" tIns="0" rIns="0" bIns="0" rtlCol="0" anchor="t"/>
          <a:lstStyle/>
          <a:p>
            <a:pPr marL="0" indent="0" algn="l">
              <a:lnSpc>
                <a:spcPts val="2950"/>
              </a:lnSpc>
              <a:buNone/>
            </a:pPr>
            <a:r>
              <a:rPr lang="en-US" sz="1850" dirty="0">
                <a:solidFill>
                  <a:srgbClr val="E5E0DF"/>
                </a:solidFill>
                <a:latin typeface="Overpass" pitchFamily="34" charset="0"/>
                <a:ea typeface="Overpass" pitchFamily="34" charset="-122"/>
                <a:cs typeface="Overpass" pitchFamily="34" charset="-120"/>
              </a:rPr>
              <a:t>Unhappy customers share poor experiences.</a:t>
            </a:r>
            <a:endParaRPr lang="en-US" sz="1850" dirty="0"/>
          </a:p>
        </p:txBody>
      </p:sp>
      <p:sp>
        <p:nvSpPr>
          <p:cNvPr id="10" name="Shape 7"/>
          <p:cNvSpPr/>
          <p:nvPr/>
        </p:nvSpPr>
        <p:spPr>
          <a:xfrm>
            <a:off x="6310432" y="5219224"/>
            <a:ext cx="529709" cy="529709"/>
          </a:xfrm>
          <a:prstGeom prst="roundRect">
            <a:avLst>
              <a:gd name="adj" fmla="val 18669"/>
            </a:avLst>
          </a:prstGeom>
          <a:solidFill>
            <a:schemeClr val="accent6">
              <a:lumMod val="50000"/>
            </a:schemeClr>
          </a:solidFill>
          <a:ln w="7620">
            <a:solidFill>
              <a:srgbClr val="971B55"/>
            </a:solidFill>
            <a:prstDash val="solid"/>
          </a:ln>
        </p:spPr>
      </p:sp>
      <p:sp>
        <p:nvSpPr>
          <p:cNvPr id="11" name="Text 8"/>
          <p:cNvSpPr/>
          <p:nvPr/>
        </p:nvSpPr>
        <p:spPr>
          <a:xfrm>
            <a:off x="7075527" y="5300067"/>
            <a:ext cx="2769989" cy="346234"/>
          </a:xfrm>
          <a:prstGeom prst="rect">
            <a:avLst/>
          </a:prstGeom>
          <a:noFill/>
        </p:spPr>
        <p:txBody>
          <a:bodyPr wrap="none" lIns="0" tIns="0" rIns="0" bIns="0" rtlCol="0" anchor="t"/>
          <a:lstStyle/>
          <a:p>
            <a:pPr marL="0" indent="0" algn="l">
              <a:lnSpc>
                <a:spcPts val="2700"/>
              </a:lnSpc>
              <a:buNone/>
            </a:pPr>
            <a:r>
              <a:rPr lang="en-US" sz="2150" b="1" dirty="0">
                <a:solidFill>
                  <a:srgbClr val="E5E0DF"/>
                </a:solidFill>
                <a:latin typeface="Overpass Bold" pitchFamily="34" charset="0"/>
                <a:ea typeface="Overpass Bold" pitchFamily="34" charset="-122"/>
                <a:cs typeface="Overpass Bold" pitchFamily="34" charset="-120"/>
              </a:rPr>
              <a:t>Revenue Loss</a:t>
            </a:r>
            <a:endParaRPr lang="en-US" sz="2150" dirty="0"/>
          </a:p>
        </p:txBody>
      </p:sp>
      <p:sp>
        <p:nvSpPr>
          <p:cNvPr id="12" name="Text 9"/>
          <p:cNvSpPr/>
          <p:nvPr/>
        </p:nvSpPr>
        <p:spPr>
          <a:xfrm>
            <a:off x="7075527" y="5787509"/>
            <a:ext cx="6730841" cy="376714"/>
          </a:xfrm>
          <a:prstGeom prst="rect">
            <a:avLst/>
          </a:prstGeom>
          <a:noFill/>
        </p:spPr>
        <p:txBody>
          <a:bodyPr wrap="none" lIns="0" tIns="0" rIns="0" bIns="0" rtlCol="0" anchor="t"/>
          <a:lstStyle/>
          <a:p>
            <a:pPr marL="0" indent="0" algn="l">
              <a:lnSpc>
                <a:spcPts val="2950"/>
              </a:lnSpc>
              <a:buNone/>
            </a:pPr>
            <a:r>
              <a:rPr lang="en-US" sz="1850" dirty="0">
                <a:solidFill>
                  <a:srgbClr val="E5E0DF"/>
                </a:solidFill>
                <a:latin typeface="Overpass" pitchFamily="34" charset="0"/>
                <a:ea typeface="Overpass" pitchFamily="34" charset="-122"/>
                <a:cs typeface="Overpass" pitchFamily="34" charset="-120"/>
              </a:rPr>
              <a:t>Missed sales and operational inefficiencies.</a:t>
            </a:r>
            <a:endParaRPr lang="en-US" sz="1850" dirty="0"/>
          </a:p>
        </p:txBody>
      </p:sp>
      <p:sp>
        <p:nvSpPr>
          <p:cNvPr id="13" name="Shape 10"/>
          <p:cNvSpPr/>
          <p:nvPr/>
        </p:nvSpPr>
        <p:spPr>
          <a:xfrm>
            <a:off x="6310432" y="6635115"/>
            <a:ext cx="529709" cy="529709"/>
          </a:xfrm>
          <a:prstGeom prst="roundRect">
            <a:avLst>
              <a:gd name="adj" fmla="val 18669"/>
            </a:avLst>
          </a:prstGeom>
          <a:solidFill>
            <a:schemeClr val="accent6">
              <a:lumMod val="50000"/>
            </a:schemeClr>
          </a:solidFill>
          <a:ln w="7620">
            <a:solidFill>
              <a:srgbClr val="971B55"/>
            </a:solidFill>
            <a:prstDash val="solid"/>
          </a:ln>
        </p:spPr>
      </p:sp>
      <p:sp>
        <p:nvSpPr>
          <p:cNvPr id="14" name="Text 11"/>
          <p:cNvSpPr/>
          <p:nvPr/>
        </p:nvSpPr>
        <p:spPr>
          <a:xfrm>
            <a:off x="7075527" y="6715958"/>
            <a:ext cx="4400074" cy="346234"/>
          </a:xfrm>
          <a:prstGeom prst="rect">
            <a:avLst/>
          </a:prstGeom>
          <a:noFill/>
        </p:spPr>
        <p:txBody>
          <a:bodyPr wrap="none" lIns="0" tIns="0" rIns="0" bIns="0" rtlCol="0" anchor="t"/>
          <a:lstStyle/>
          <a:p>
            <a:pPr marL="0" indent="0" algn="l">
              <a:lnSpc>
                <a:spcPts val="2700"/>
              </a:lnSpc>
              <a:buNone/>
            </a:pPr>
            <a:r>
              <a:rPr lang="en-US" sz="2150" b="1" dirty="0">
                <a:solidFill>
                  <a:srgbClr val="E5E0DF"/>
                </a:solidFill>
                <a:latin typeface="Overpass Bold" pitchFamily="34" charset="0"/>
                <a:ea typeface="Overpass Bold" pitchFamily="34" charset="-122"/>
                <a:cs typeface="Overpass Bold" pitchFamily="34" charset="-120"/>
              </a:rPr>
              <a:t>Increased Customer Service Costs</a:t>
            </a:r>
            <a:endParaRPr lang="en-US" sz="2150" dirty="0"/>
          </a:p>
        </p:txBody>
      </p:sp>
      <p:sp>
        <p:nvSpPr>
          <p:cNvPr id="15" name="Text 12"/>
          <p:cNvSpPr/>
          <p:nvPr/>
        </p:nvSpPr>
        <p:spPr>
          <a:xfrm>
            <a:off x="7075527" y="7203400"/>
            <a:ext cx="6730841" cy="376714"/>
          </a:xfrm>
          <a:prstGeom prst="rect">
            <a:avLst/>
          </a:prstGeom>
          <a:noFill/>
        </p:spPr>
        <p:txBody>
          <a:bodyPr wrap="none" lIns="0" tIns="0" rIns="0" bIns="0" rtlCol="0" anchor="t"/>
          <a:lstStyle/>
          <a:p>
            <a:pPr marL="0" indent="0" algn="l">
              <a:lnSpc>
                <a:spcPts val="2950"/>
              </a:lnSpc>
              <a:buNone/>
            </a:pPr>
            <a:r>
              <a:rPr lang="en-US" sz="1850" dirty="0">
                <a:solidFill>
                  <a:srgbClr val="E5E0DF"/>
                </a:solidFill>
                <a:latin typeface="Overpass" pitchFamily="34" charset="0"/>
                <a:ea typeface="Overpass" pitchFamily="34" charset="-122"/>
                <a:cs typeface="Overpass" pitchFamily="34" charset="-120"/>
              </a:rPr>
              <a:t>More resources spent handling complaints.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347549"/>
            <a:ext cx="5632490" cy="704017"/>
          </a:xfrm>
          <a:prstGeom prst="rect">
            <a:avLst/>
          </a:prstGeom>
          <a:noFill/>
        </p:spPr>
        <p:txBody>
          <a:bodyPr wrap="non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Project Objective</a:t>
            </a:r>
            <a:endParaRPr lang="en-US" sz="4400" dirty="0"/>
          </a:p>
        </p:txBody>
      </p:sp>
      <p:sp>
        <p:nvSpPr>
          <p:cNvPr id="4" name="Shape 1"/>
          <p:cNvSpPr/>
          <p:nvPr/>
        </p:nvSpPr>
        <p:spPr>
          <a:xfrm>
            <a:off x="837724" y="2410539"/>
            <a:ext cx="179427" cy="878562"/>
          </a:xfrm>
          <a:prstGeom prst="roundRect">
            <a:avLst>
              <a:gd name="adj" fmla="val 56034"/>
            </a:avLst>
          </a:prstGeom>
          <a:solidFill>
            <a:schemeClr val="accent6">
              <a:lumMod val="50000"/>
            </a:schemeClr>
          </a:solidFill>
          <a:ln w="7620">
            <a:solidFill>
              <a:srgbClr val="971B55"/>
            </a:solidFill>
            <a:prstDash val="solid"/>
          </a:ln>
        </p:spPr>
      </p:sp>
      <p:sp>
        <p:nvSpPr>
          <p:cNvPr id="5" name="Text 2"/>
          <p:cNvSpPr/>
          <p:nvPr/>
        </p:nvSpPr>
        <p:spPr>
          <a:xfrm>
            <a:off x="1376124" y="2410539"/>
            <a:ext cx="3386733"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Identify Delivery Patterns</a:t>
            </a:r>
            <a:endParaRPr lang="en-US" sz="2200" dirty="0"/>
          </a:p>
        </p:txBody>
      </p:sp>
      <p:sp>
        <p:nvSpPr>
          <p:cNvPr id="6" name="Text 3"/>
          <p:cNvSpPr/>
          <p:nvPr/>
        </p:nvSpPr>
        <p:spPr>
          <a:xfrm>
            <a:off x="1376124" y="2906078"/>
            <a:ext cx="6930152" cy="383024"/>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Recognize trends causing late deliveries.</a:t>
            </a:r>
            <a:endParaRPr lang="en-US" sz="1850" dirty="0"/>
          </a:p>
        </p:txBody>
      </p:sp>
      <p:sp>
        <p:nvSpPr>
          <p:cNvPr id="7" name="Shape 4"/>
          <p:cNvSpPr/>
          <p:nvPr/>
        </p:nvSpPr>
        <p:spPr>
          <a:xfrm>
            <a:off x="1196697" y="3528417"/>
            <a:ext cx="179427" cy="878562"/>
          </a:xfrm>
          <a:prstGeom prst="roundRect">
            <a:avLst>
              <a:gd name="adj" fmla="val 56034"/>
            </a:avLst>
          </a:prstGeom>
          <a:solidFill>
            <a:schemeClr val="accent6">
              <a:lumMod val="50000"/>
            </a:schemeClr>
          </a:solidFill>
          <a:ln w="7620">
            <a:solidFill>
              <a:srgbClr val="971B55"/>
            </a:solidFill>
            <a:prstDash val="solid"/>
          </a:ln>
        </p:spPr>
      </p:sp>
      <p:sp>
        <p:nvSpPr>
          <p:cNvPr id="8" name="Text 5"/>
          <p:cNvSpPr/>
          <p:nvPr/>
        </p:nvSpPr>
        <p:spPr>
          <a:xfrm>
            <a:off x="1735098" y="3528417"/>
            <a:ext cx="4990624"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Analyze Geographic &amp; Product Trends</a:t>
            </a:r>
            <a:endParaRPr lang="en-US" sz="2200" dirty="0"/>
          </a:p>
        </p:txBody>
      </p:sp>
      <p:sp>
        <p:nvSpPr>
          <p:cNvPr id="9" name="Text 6"/>
          <p:cNvSpPr/>
          <p:nvPr/>
        </p:nvSpPr>
        <p:spPr>
          <a:xfrm>
            <a:off x="1735098" y="4023955"/>
            <a:ext cx="6571178" cy="383024"/>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Spot risk factors by location and category.</a:t>
            </a:r>
            <a:endParaRPr lang="en-US" sz="1850" dirty="0"/>
          </a:p>
        </p:txBody>
      </p:sp>
      <p:sp>
        <p:nvSpPr>
          <p:cNvPr id="10" name="Shape 7"/>
          <p:cNvSpPr/>
          <p:nvPr/>
        </p:nvSpPr>
        <p:spPr>
          <a:xfrm>
            <a:off x="1555790" y="4646295"/>
            <a:ext cx="179427" cy="878562"/>
          </a:xfrm>
          <a:prstGeom prst="roundRect">
            <a:avLst>
              <a:gd name="adj" fmla="val 56034"/>
            </a:avLst>
          </a:prstGeom>
          <a:solidFill>
            <a:schemeClr val="accent6">
              <a:lumMod val="50000"/>
            </a:schemeClr>
          </a:solidFill>
          <a:ln w="7620">
            <a:solidFill>
              <a:srgbClr val="971B55"/>
            </a:solidFill>
            <a:prstDash val="solid"/>
          </a:ln>
        </p:spPr>
      </p:sp>
      <p:sp>
        <p:nvSpPr>
          <p:cNvPr id="11" name="Text 8"/>
          <p:cNvSpPr/>
          <p:nvPr/>
        </p:nvSpPr>
        <p:spPr>
          <a:xfrm>
            <a:off x="2094190" y="4646295"/>
            <a:ext cx="2853095"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Model Risk Prediction</a:t>
            </a:r>
            <a:endParaRPr lang="en-US" sz="2200" dirty="0"/>
          </a:p>
        </p:txBody>
      </p:sp>
      <p:sp>
        <p:nvSpPr>
          <p:cNvPr id="12" name="Text 9"/>
          <p:cNvSpPr/>
          <p:nvPr/>
        </p:nvSpPr>
        <p:spPr>
          <a:xfrm>
            <a:off x="2094190" y="5141833"/>
            <a:ext cx="6212086" cy="383024"/>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Flag risky deliveries before delays occur.</a:t>
            </a:r>
            <a:endParaRPr lang="en-US" sz="1850" dirty="0"/>
          </a:p>
        </p:txBody>
      </p:sp>
      <p:sp>
        <p:nvSpPr>
          <p:cNvPr id="13" name="Shape 10"/>
          <p:cNvSpPr/>
          <p:nvPr/>
        </p:nvSpPr>
        <p:spPr>
          <a:xfrm>
            <a:off x="1914882" y="5764173"/>
            <a:ext cx="179427" cy="878562"/>
          </a:xfrm>
          <a:prstGeom prst="roundRect">
            <a:avLst>
              <a:gd name="adj" fmla="val 56034"/>
            </a:avLst>
          </a:prstGeom>
          <a:solidFill>
            <a:schemeClr val="accent6">
              <a:lumMod val="50000"/>
            </a:schemeClr>
          </a:solidFill>
          <a:ln w="7620">
            <a:solidFill>
              <a:srgbClr val="971B55"/>
            </a:solidFill>
            <a:prstDash val="solid"/>
          </a:ln>
        </p:spPr>
      </p:sp>
      <p:sp>
        <p:nvSpPr>
          <p:cNvPr id="14" name="Text 11"/>
          <p:cNvSpPr/>
          <p:nvPr/>
        </p:nvSpPr>
        <p:spPr>
          <a:xfrm>
            <a:off x="2453283" y="5764173"/>
            <a:ext cx="3593425" cy="351949"/>
          </a:xfrm>
          <a:prstGeom prst="rect">
            <a:avLst/>
          </a:prstGeom>
          <a:noFill/>
        </p:spPr>
        <p:txBody>
          <a:bodyPr wrap="none" lIns="0" tIns="0" rIns="0" bIns="0" rtlCol="0" anchor="t"/>
          <a:lstStyle/>
          <a:p>
            <a:pPr marL="0" indent="0" algn="l">
              <a:lnSpc>
                <a:spcPts val="2750"/>
              </a:lnSpc>
              <a:buNone/>
            </a:pPr>
            <a:r>
              <a:rPr lang="en-US" sz="2200" b="1" dirty="0">
                <a:solidFill>
                  <a:srgbClr val="E5E0DF"/>
                </a:solidFill>
                <a:latin typeface="Overpass Bold" pitchFamily="34" charset="0"/>
                <a:ea typeface="Overpass Bold" pitchFamily="34" charset="-122"/>
                <a:cs typeface="Overpass Bold" pitchFamily="34" charset="-120"/>
              </a:rPr>
              <a:t>Recommend Improvements</a:t>
            </a:r>
            <a:endParaRPr lang="en-US" sz="2200" dirty="0"/>
          </a:p>
        </p:txBody>
      </p:sp>
      <p:sp>
        <p:nvSpPr>
          <p:cNvPr id="15" name="Text 12"/>
          <p:cNvSpPr/>
          <p:nvPr/>
        </p:nvSpPr>
        <p:spPr>
          <a:xfrm>
            <a:off x="2453283" y="6259711"/>
            <a:ext cx="5852993" cy="383024"/>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Suggest actionable steps to reduce risks.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315200" y="2713990"/>
            <a:ext cx="7021195" cy="1407795"/>
          </a:xfrm>
          <a:prstGeom prst="rect">
            <a:avLst/>
          </a:prstGeom>
          <a:noFill/>
        </p:spPr>
        <p:txBody>
          <a:bodyPr wrap="square" lIns="0" tIns="0" rIns="0" bIns="0" rtlCol="0" anchor="t"/>
          <a:lstStyle/>
          <a:p>
            <a:pPr marL="0" indent="0" algn="ctr">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Key Insights – Delivery Risk Distribution</a:t>
            </a:r>
            <a:endParaRPr lang="en-US" sz="4400" dirty="0"/>
          </a:p>
        </p:txBody>
      </p:sp>
      <p:sp>
        <p:nvSpPr>
          <p:cNvPr id="4" name="Text 1"/>
          <p:cNvSpPr/>
          <p:nvPr/>
        </p:nvSpPr>
        <p:spPr>
          <a:xfrm>
            <a:off x="7315200" y="4480560"/>
            <a:ext cx="7021195" cy="382905"/>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Approximately 55% of deliveries face risk of delay.</a:t>
            </a:r>
            <a:endParaRPr lang="en-US" sz="1850" dirty="0"/>
          </a:p>
        </p:txBody>
      </p:sp>
      <p:sp>
        <p:nvSpPr>
          <p:cNvPr id="5" name="Text 2"/>
          <p:cNvSpPr/>
          <p:nvPr/>
        </p:nvSpPr>
        <p:spPr>
          <a:xfrm>
            <a:off x="7315200" y="5132705"/>
            <a:ext cx="7021195" cy="382905"/>
          </a:xfrm>
          <a:prstGeom prst="rect">
            <a:avLst/>
          </a:prstGeom>
          <a:noFill/>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Delivery delays are a widespread and persistent challenge.</a:t>
            </a:r>
            <a:endParaRPr lang="en-US" sz="1850" dirty="0"/>
          </a:p>
        </p:txBody>
      </p:sp>
      <p:pic>
        <p:nvPicPr>
          <p:cNvPr id="6" name="Picture 5"/>
          <p:cNvPicPr>
            <a:picLocks noChangeAspect="1"/>
          </p:cNvPicPr>
          <p:nvPr/>
        </p:nvPicPr>
        <p:blipFill>
          <a:blip r:embed="rId1"/>
          <a:stretch>
            <a:fillRect/>
          </a:stretch>
        </p:blipFill>
        <p:spPr>
          <a:xfrm>
            <a:off x="-635" y="635"/>
            <a:ext cx="6964045" cy="822833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2186940" y="457200"/>
            <a:ext cx="10256520" cy="1407795"/>
          </a:xfrm>
          <a:prstGeom prst="rect">
            <a:avLst/>
          </a:prstGeom>
          <a:noFill/>
        </p:spPr>
        <p:txBody>
          <a:bodyPr wrap="square" lIns="0" tIns="0" rIns="0" bIns="0" rtlCol="0" anchor="t"/>
          <a:lstStyle/>
          <a:p>
            <a:pPr marL="0" indent="0" algn="ctr">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Key Insights – Top Risk Cities</a:t>
            </a:r>
            <a:endParaRPr lang="en-US" sz="4400" dirty="0"/>
          </a:p>
        </p:txBody>
      </p:sp>
      <p:pic>
        <p:nvPicPr>
          <p:cNvPr id="6" name="Picture 5"/>
          <p:cNvPicPr>
            <a:picLocks noChangeAspect="1"/>
          </p:cNvPicPr>
          <p:nvPr/>
        </p:nvPicPr>
        <p:blipFill>
          <a:blip r:embed="rId1"/>
          <a:stretch>
            <a:fillRect/>
          </a:stretch>
        </p:blipFill>
        <p:spPr>
          <a:xfrm>
            <a:off x="445135" y="1657350"/>
            <a:ext cx="13735050" cy="6271895"/>
          </a:xfrm>
          <a:prstGeom prst="rect">
            <a:avLst/>
          </a:prstGeom>
        </p:spPr>
      </p:pic>
      <p:sp>
        <p:nvSpPr>
          <p:cNvPr id="7" name="Text 1"/>
          <p:cNvSpPr/>
          <p:nvPr/>
        </p:nvSpPr>
        <p:spPr>
          <a:xfrm>
            <a:off x="7315200" y="2473960"/>
            <a:ext cx="6518910" cy="1296670"/>
          </a:xfrm>
          <a:prstGeom prst="rect">
            <a:avLst/>
          </a:prstGeom>
          <a:noFill/>
        </p:spPr>
        <p:txBody>
          <a:bodyPr wrap="none" lIns="0" tIns="0" rIns="0" bIns="0" rtlCol="0" anchor="t"/>
          <a:p>
            <a:pPr marL="0" indent="0" algn="l">
              <a:lnSpc>
                <a:spcPts val="3000"/>
              </a:lnSpc>
              <a:buNone/>
            </a:pPr>
            <a:r>
              <a:rPr lang="en-US" sz="1850" b="1" dirty="0">
                <a:solidFill>
                  <a:schemeClr val="tx1"/>
                </a:solidFill>
                <a:latin typeface="Overpass" pitchFamily="34" charset="0"/>
                <a:ea typeface="Overpass" pitchFamily="34" charset="-122"/>
                <a:cs typeface="Overpass" pitchFamily="34" charset="-120"/>
              </a:rPr>
              <a:t>Caugas shows higher delivery risk than others. </a:t>
            </a:r>
            <a:endParaRPr lang="en-US" sz="1850" b="1" dirty="0">
              <a:solidFill>
                <a:schemeClr val="tx1"/>
              </a:solidFill>
              <a:latin typeface="Overpass" pitchFamily="34" charset="0"/>
              <a:ea typeface="Overpass" pitchFamily="34" charset="-122"/>
              <a:cs typeface="Overpass" pitchFamily="34" charset="-120"/>
            </a:endParaRPr>
          </a:p>
          <a:p>
            <a:pPr marL="0" indent="0" algn="l">
              <a:lnSpc>
                <a:spcPts val="3000"/>
              </a:lnSpc>
              <a:buNone/>
            </a:pPr>
            <a:endParaRPr lang="en-US" sz="1850" b="1" dirty="0">
              <a:solidFill>
                <a:schemeClr val="tx1"/>
              </a:solidFill>
              <a:latin typeface="Overpass" pitchFamily="34" charset="0"/>
              <a:ea typeface="Overpass" pitchFamily="34" charset="-122"/>
              <a:cs typeface="Overpass" pitchFamily="34" charset="-120"/>
            </a:endParaRPr>
          </a:p>
          <a:p>
            <a:pPr marL="0" indent="0" algn="l">
              <a:lnSpc>
                <a:spcPts val="3000"/>
              </a:lnSpc>
              <a:buNone/>
            </a:pPr>
            <a:r>
              <a:rPr lang="en-US" sz="1850" b="1" dirty="0">
                <a:solidFill>
                  <a:schemeClr val="tx1"/>
                </a:solidFill>
                <a:latin typeface="Overpass" pitchFamily="34" charset="0"/>
                <a:ea typeface="Overpass" pitchFamily="34" charset="-122"/>
                <a:cs typeface="Overpass" pitchFamily="34" charset="-120"/>
              </a:rPr>
              <a:t>In general, big cities are more likely to face delivery risks.</a:t>
            </a:r>
            <a:endParaRPr lang="en-US" sz="1850" b="1" dirty="0">
              <a:solidFill>
                <a:schemeClr val="tx1"/>
              </a:solidFill>
              <a:latin typeface="Overpass" pitchFamily="34" charset="0"/>
              <a:ea typeface="Overpass" pitchFamily="34" charset="-122"/>
              <a:cs typeface="Overpass" pitchFamily="34" charset="-12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37565" y="537845"/>
            <a:ext cx="12294870" cy="1407795"/>
          </a:xfrm>
          <a:prstGeom prst="rect">
            <a:avLst/>
          </a:prstGeom>
          <a:noFill/>
        </p:spPr>
        <p:txBody>
          <a:bodyPr wrap="square" lIns="0" tIns="0" rIns="0" bIns="0" rtlCol="0" anchor="t"/>
          <a:lstStyle/>
          <a:p>
            <a:pPr marL="0" indent="0" algn="ctr">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Patterns in Delivery Timeliness</a:t>
            </a:r>
            <a:endParaRPr lang="en-US" sz="4400" dirty="0"/>
          </a:p>
        </p:txBody>
      </p:sp>
      <p:pic>
        <p:nvPicPr>
          <p:cNvPr id="6" name="Content Placeholder 3"/>
          <p:cNvPicPr>
            <a:picLocks noChangeAspect="1"/>
          </p:cNvPicPr>
          <p:nvPr/>
        </p:nvPicPr>
        <p:blipFill>
          <a:blip r:embed="rId1"/>
          <a:stretch>
            <a:fillRect/>
          </a:stretch>
        </p:blipFill>
        <p:spPr>
          <a:xfrm>
            <a:off x="7755255" y="2241550"/>
            <a:ext cx="5863590" cy="4939030"/>
          </a:xfrm>
          <a:prstGeom prst="rect">
            <a:avLst/>
          </a:prstGeom>
        </p:spPr>
      </p:pic>
      <p:sp>
        <p:nvSpPr>
          <p:cNvPr id="7" name="Text Box 6"/>
          <p:cNvSpPr txBox="1"/>
          <p:nvPr/>
        </p:nvSpPr>
        <p:spPr>
          <a:xfrm>
            <a:off x="819785" y="3029585"/>
            <a:ext cx="6024245" cy="3188970"/>
          </a:xfrm>
          <a:prstGeom prst="rect">
            <a:avLst/>
          </a:prstGeom>
          <a:noFill/>
        </p:spPr>
        <p:txBody>
          <a:bodyPr wrap="square" rtlCol="0">
            <a:noAutofit/>
          </a:bodyPr>
          <a:p>
            <a:pPr algn="just"/>
            <a:r>
              <a:rPr lang="en-US" altLang="en-US" sz="2400" dirty="0">
                <a:solidFill>
                  <a:schemeClr val="bg1"/>
                </a:solidFill>
                <a:sym typeface="+mn-ea"/>
              </a:rPr>
              <a:t>The chart shows that late deliveries (risk = 1) have a median shipping time of 5 days.</a:t>
            </a:r>
            <a:endParaRPr lang="en-US" altLang="en-US" sz="2400" dirty="0">
              <a:solidFill>
                <a:schemeClr val="bg1"/>
              </a:solidFill>
              <a:sym typeface="+mn-ea"/>
            </a:endParaRPr>
          </a:p>
          <a:p>
            <a:pPr algn="just"/>
            <a:endParaRPr lang="en-US" altLang="en-US" sz="2400" dirty="0">
              <a:solidFill>
                <a:schemeClr val="bg1"/>
              </a:solidFill>
              <a:sym typeface="+mn-ea"/>
            </a:endParaRPr>
          </a:p>
          <a:p>
            <a:pPr algn="just"/>
            <a:r>
              <a:rPr lang="en-US" altLang="en-US" sz="2400" dirty="0">
                <a:solidFill>
                  <a:schemeClr val="bg1"/>
                </a:solidFill>
                <a:sym typeface="+mn-ea"/>
              </a:rPr>
              <a:t>In comparison, </a:t>
            </a:r>
            <a:r>
              <a:rPr lang="en-US" altLang="en-US" sz="2400" dirty="0">
                <a:solidFill>
                  <a:schemeClr val="bg1"/>
                </a:solidFill>
                <a:sym typeface="+mn-ea"/>
              </a:rPr>
              <a:t>on-time deliveries (risk = 0)</a:t>
            </a:r>
            <a:r>
              <a:rPr lang="en-US" altLang="en-US" sz="2400" dirty="0">
                <a:solidFill>
                  <a:schemeClr val="bg1"/>
                </a:solidFill>
                <a:sym typeface="+mn-ea"/>
              </a:rPr>
              <a:t> have a median shipping time of 3 days.</a:t>
            </a:r>
            <a:endParaRPr lang="en-US" altLang="en-US" sz="2400" dirty="0">
              <a:solidFill>
                <a:schemeClr val="bg1"/>
              </a:solidFill>
              <a:sym typeface="+mn-ea"/>
            </a:endParaRPr>
          </a:p>
          <a:p>
            <a:pPr algn="just"/>
            <a:endParaRPr lang="en-US" altLang="en-US" sz="2400" dirty="0">
              <a:solidFill>
                <a:schemeClr val="bg1"/>
              </a:solidFill>
              <a:sym typeface="+mn-ea"/>
            </a:endParaRPr>
          </a:p>
          <a:p>
            <a:pPr algn="just"/>
            <a:r>
              <a:rPr lang="en-US" altLang="en-US" sz="2400" dirty="0">
                <a:solidFill>
                  <a:schemeClr val="bg1"/>
                </a:solidFill>
                <a:sym typeface="+mn-ea"/>
              </a:rPr>
              <a:t>It highlights a 2-day delay gap strongly associated with delivery risk.</a:t>
            </a:r>
            <a:endParaRPr lang="en-US" altLang="en-US" sz="2400" dirty="0">
              <a:solidFill>
                <a:schemeClr val="bg1"/>
              </a:solidFill>
              <a:sym typeface="+mn-ea"/>
            </a:endParaRPr>
          </a:p>
          <a:p>
            <a:pPr algn="just"/>
            <a:endParaRPr lang="en-US" altLang="en-US" sz="2400" dirty="0">
              <a:solidFill>
                <a:schemeClr val="bg1"/>
              </a:solidFill>
              <a:sym typeface="+mn-ea"/>
            </a:endParaRPr>
          </a:p>
          <a:p>
            <a:pPr algn="just"/>
            <a:endParaRPr lang="en-US" altLang="en-US" sz="2400" dirty="0">
              <a:solidFill>
                <a:schemeClr val="bg1"/>
              </a:solidFill>
            </a:endParaRPr>
          </a:p>
          <a:p>
            <a:pPr algn="just"/>
            <a:endParaRPr lang="en-US" altLang="en-US" sz="24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335405" y="584200"/>
            <a:ext cx="12214225" cy="1407795"/>
          </a:xfrm>
          <a:prstGeom prst="rect">
            <a:avLst/>
          </a:prstGeom>
          <a:noFill/>
        </p:spPr>
        <p:txBody>
          <a:bodyPr wrap="squar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Key Insights – Product Categories at Risk</a:t>
            </a:r>
            <a:endParaRPr lang="en-US" sz="4400" dirty="0"/>
          </a:p>
        </p:txBody>
      </p:sp>
      <p:pic>
        <p:nvPicPr>
          <p:cNvPr id="6" name="Content Placeholder 3"/>
          <p:cNvPicPr>
            <a:picLocks noChangeAspect="1"/>
          </p:cNvPicPr>
          <p:nvPr/>
        </p:nvPicPr>
        <p:blipFill>
          <a:blip r:embed="rId1"/>
          <a:stretch>
            <a:fillRect/>
          </a:stretch>
        </p:blipFill>
        <p:spPr>
          <a:xfrm>
            <a:off x="1000125" y="1773555"/>
            <a:ext cx="12552045" cy="5952490"/>
          </a:xfrm>
          <a:prstGeom prst="rect">
            <a:avLst/>
          </a:prstGeom>
        </p:spPr>
      </p:pic>
      <p:sp>
        <p:nvSpPr>
          <p:cNvPr id="7" name="Text Box 6"/>
          <p:cNvSpPr txBox="1"/>
          <p:nvPr/>
        </p:nvSpPr>
        <p:spPr>
          <a:xfrm>
            <a:off x="8190865" y="2689860"/>
            <a:ext cx="4684395" cy="1753235"/>
          </a:xfrm>
          <a:prstGeom prst="rect">
            <a:avLst/>
          </a:prstGeom>
        </p:spPr>
        <p:txBody>
          <a:bodyPr wrap="square">
            <a:noAutofit/>
          </a:bodyPr>
          <a:p>
            <a:pPr algn="just"/>
            <a:r>
              <a:rPr lang="en-US" altLang="zh-CN" sz="1600" b="1"/>
              <a:t>The chart reveals that Cleats, Men’s Footwear, and Women’s Apparel account for the highest number of late deliveries—each exceeding 9,000 cases—indicating that specific product categories may have persistent fulfillment or supply chain issues requiring targeted interventions.</a:t>
            </a:r>
            <a:endParaRPr lang="en-US" altLang="zh-CN" sz="16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918109" y="322421"/>
            <a:ext cx="6794897" cy="704017"/>
          </a:xfrm>
          <a:prstGeom prst="rect">
            <a:avLst/>
          </a:prstGeom>
          <a:noFill/>
        </p:spPr>
        <p:txBody>
          <a:bodyPr wrap="non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Geographic Risk Hotspots</a:t>
            </a:r>
            <a:endParaRPr lang="en-US" sz="4400" dirty="0"/>
          </a:p>
        </p:txBody>
      </p:sp>
      <p:pic>
        <p:nvPicPr>
          <p:cNvPr id="6" name="Content Placeholder 3"/>
          <p:cNvPicPr>
            <a:picLocks noChangeAspect="1"/>
          </p:cNvPicPr>
          <p:nvPr/>
        </p:nvPicPr>
        <p:blipFill>
          <a:blip r:embed="rId1"/>
          <a:stretch>
            <a:fillRect/>
          </a:stretch>
        </p:blipFill>
        <p:spPr>
          <a:xfrm>
            <a:off x="635" y="635"/>
            <a:ext cx="14629130" cy="8228965"/>
          </a:xfrm>
          <a:prstGeom prst="rect">
            <a:avLst/>
          </a:prstGeom>
        </p:spPr>
      </p:pic>
      <p:sp>
        <p:nvSpPr>
          <p:cNvPr id="7" name="Text Box 6"/>
          <p:cNvSpPr txBox="1"/>
          <p:nvPr/>
        </p:nvSpPr>
        <p:spPr>
          <a:xfrm>
            <a:off x="202565" y="6348730"/>
            <a:ext cx="5080000" cy="1776095"/>
          </a:xfrm>
          <a:prstGeom prst="rect">
            <a:avLst/>
          </a:prstGeom>
        </p:spPr>
        <p:txBody>
          <a:bodyPr>
            <a:noAutofit/>
          </a:bodyPr>
          <a:p>
            <a:pPr algn="just"/>
            <a:r>
              <a:rPr lang="en-US" altLang="zh-CN" b="1"/>
              <a:t>The geographic heatmap highlights significant late delivery concentrations in Puerto Rico, the West Coast (especially California), and parts of the Northeastern U.S., indicating regional supply chain inefficiencies that require targeted logistical improvements.</a:t>
            </a:r>
            <a:endParaRPr lang="en-US" altLang="zh-CN"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ntr" presetSubtype="4" fill="hold" grpId="0" nodeType="afterEffect">
                                  <p:stCondLst>
                                    <p:cond delay="0"/>
                                  </p:stCondLst>
                                  <p:childTnLst>
                                    <p:set>
                                      <p:cBhvr>
                                        <p:cTn id="6" dur="12000" fill="hold">
                                          <p:stCondLst>
                                            <p:cond delay="0"/>
                                          </p:stCondLst>
                                        </p:cTn>
                                        <p:tgtEl>
                                          <p:spTgt spid="7"/>
                                        </p:tgtEl>
                                        <p:attrNameLst>
                                          <p:attrName>style.visibility</p:attrName>
                                        </p:attrNameLst>
                                      </p:cBhvr>
                                      <p:to>
                                        <p:strVal val="visible"/>
                                      </p:to>
                                    </p:set>
                                    <p:anim calcmode="lin" valueType="num">
                                      <p:cBhvr additive="base">
                                        <p:cTn id="7" dur="12000" fill="hold"/>
                                        <p:tgtEl>
                                          <p:spTgt spid="7"/>
                                        </p:tgtEl>
                                        <p:attrNameLst>
                                          <p:attrName>ppt_x</p:attrName>
                                        </p:attrNameLst>
                                      </p:cBhvr>
                                      <p:tavLst>
                                        <p:tav tm="0">
                                          <p:val>
                                            <p:strVal val="#ppt_x"/>
                                          </p:val>
                                        </p:tav>
                                        <p:tav tm="100000">
                                          <p:val>
                                            <p:strVal val="#ppt_x"/>
                                          </p:val>
                                        </p:tav>
                                      </p:tavLst>
                                    </p:anim>
                                    <p:anim calcmode="lin" valueType="num">
                                      <p:cBhvr additive="base">
                                        <p:cTn id="8" dur="12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3464</Words>
  <Application>WPS Presentation</Application>
  <PresentationFormat>On-screen Show (16:9)</PresentationFormat>
  <Paragraphs>123</Paragraphs>
  <Slides>13</Slides>
  <Notes>10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13</vt:i4>
      </vt:variant>
    </vt:vector>
  </HeadingPairs>
  <TitlesOfParts>
    <vt:vector size="32" baseType="lpstr">
      <vt:lpstr>Arial</vt:lpstr>
      <vt:lpstr>SimSun</vt:lpstr>
      <vt:lpstr>Wingdings</vt:lpstr>
      <vt:lpstr>Overpass Bold</vt:lpstr>
      <vt:lpstr>Segoe Print</vt:lpstr>
      <vt:lpstr>Overpass Bold</vt:lpstr>
      <vt:lpstr>Overpass Bold</vt:lpstr>
      <vt:lpstr>Overpass</vt:lpstr>
      <vt:lpstr>Overpass</vt:lpstr>
      <vt:lpstr>Overpass</vt:lpstr>
      <vt:lpstr>Calibri</vt:lpstr>
      <vt:lpstr>Microsoft YaHei</vt:lpstr>
      <vt:lpstr>Arial Unicode MS</vt:lpstr>
      <vt:lpstr>MingLiU-ExtB</vt:lpstr>
      <vt:lpstr>Times New Roman</vt:lpstr>
      <vt:lpstr>等线</vt:lpstr>
      <vt:lpstr>Arial</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Turgut Valiyev</cp:lastModifiedBy>
  <cp:revision>5</cp:revision>
  <dcterms:created xsi:type="dcterms:W3CDTF">2025-05-27T16:27:00Z</dcterms:created>
  <dcterms:modified xsi:type="dcterms:W3CDTF">2025-05-27T18:16:27Z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D04234A082644A849209E88863933509_13</vt:lpwstr>
  </property>
  <property fmtid="{D5CDD505-2E9C-101B-9397-08002B2CF9AE}" pid="3" name="KSOProductBuildVer">
    <vt:lpwstr>1033-12.2.0.21179</vt:lpwstr>
  </property>
</Properties>
</file>